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73" r:id="rId2"/>
    <p:sldMasterId id="2147483675" r:id="rId3"/>
    <p:sldMasterId id="2147483783" r:id="rId4"/>
  </p:sldMasterIdLst>
  <p:notesMasterIdLst>
    <p:notesMasterId r:id="rId42"/>
  </p:notesMasterIdLst>
  <p:sldIdLst>
    <p:sldId id="695" r:id="rId5"/>
    <p:sldId id="739" r:id="rId6"/>
    <p:sldId id="696" r:id="rId7"/>
    <p:sldId id="708" r:id="rId8"/>
    <p:sldId id="709" r:id="rId9"/>
    <p:sldId id="710" r:id="rId10"/>
    <p:sldId id="711" r:id="rId11"/>
    <p:sldId id="569" r:id="rId12"/>
    <p:sldId id="719" r:id="rId13"/>
    <p:sldId id="720" r:id="rId14"/>
    <p:sldId id="721" r:id="rId15"/>
    <p:sldId id="597" r:id="rId16"/>
    <p:sldId id="722" r:id="rId17"/>
    <p:sldId id="598" r:id="rId18"/>
    <p:sldId id="599" r:id="rId19"/>
    <p:sldId id="690" r:id="rId20"/>
    <p:sldId id="670" r:id="rId21"/>
    <p:sldId id="691" r:id="rId22"/>
    <p:sldId id="689" r:id="rId23"/>
    <p:sldId id="694" r:id="rId24"/>
    <p:sldId id="729" r:id="rId25"/>
    <p:sldId id="730" r:id="rId26"/>
    <p:sldId id="731" r:id="rId27"/>
    <p:sldId id="732" r:id="rId28"/>
    <p:sldId id="734" r:id="rId29"/>
    <p:sldId id="733" r:id="rId30"/>
    <p:sldId id="735" r:id="rId31"/>
    <p:sldId id="736" r:id="rId32"/>
    <p:sldId id="737" r:id="rId33"/>
    <p:sldId id="724" r:id="rId34"/>
    <p:sldId id="723" r:id="rId35"/>
    <p:sldId id="725" r:id="rId36"/>
    <p:sldId id="726" r:id="rId37"/>
    <p:sldId id="727" r:id="rId38"/>
    <p:sldId id="728" r:id="rId39"/>
    <p:sldId id="680" r:id="rId40"/>
    <p:sldId id="738" r:id="rId4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C804"/>
    <a:srgbClr val="00CC00"/>
    <a:srgbClr val="66FF66"/>
    <a:srgbClr val="33CC33"/>
    <a:srgbClr val="66FF33"/>
    <a:srgbClr val="FF00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76" autoAdjust="0"/>
  </p:normalViewPr>
  <p:slideViewPr>
    <p:cSldViewPr>
      <p:cViewPr varScale="1">
        <p:scale>
          <a:sx n="72" d="100"/>
          <a:sy n="72" d="100"/>
        </p:scale>
        <p:origin x="-10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2E9BA7-B439-4DCF-8F32-D13E8F0443F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662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1219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1219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1871663"/>
            <a:ext cx="77724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68313"/>
            <a:ext cx="6934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CC44B75-D002-4FF9-AB25-FB16136F2ACE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656BB1-74B5-4E44-AD3C-A2DF943E58E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8" descr="D:\sasha\conf\2010\EPS\hhu_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900" y="152400"/>
            <a:ext cx="1562100" cy="9592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292FE-CB8C-43EE-A817-2AE346DDEBDE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C7C79-14AD-4C0C-A623-9564116A8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D321B-D2F5-4A85-9DD3-CDD2A4A3B928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C8163-15C3-4C02-B8C4-FE58FF5511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AD3F6-66CB-41FD-A6F3-28CA4018A266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A7642-A917-4E72-86D5-EE86FE6D6A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A0BD7-2E9C-4F6E-8728-1AF322D018C6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4CE45-3EBB-4409-9614-8ACC5B58E4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8382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ECD8C-DA91-4D5A-9ADD-3A7164C37FFD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9E53C-9F28-4C4D-836D-D8C68F39FB1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" name="Picture 8" descr="D:\sasha\conf\2010\EPS\hhu_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900" y="152400"/>
            <a:ext cx="1562100" cy="9592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DB32D-4449-4949-8A3B-5E121F34953D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5C1AF-9832-496D-B675-1EB62D31E5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C0486-1D72-4221-978E-071AE448A827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B12EC-600E-4415-9B9F-5D948875BE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0B6FB-26D5-4BAB-83C5-C7034FF4A622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DC800-A3F2-4DFB-9C69-EA683427D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3C085-8474-4786-B1F3-CF54ED621575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5E83F-EF77-4EA1-B413-8C4FB36A5E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94062-0E7C-4574-A239-F47A4DCA3CEA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612C9-BBEC-4E30-89DE-CB59EAD3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9C2A6-E849-4E7F-9992-44B2089582A2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A379C-7041-4E68-A42E-C6AC17DAE3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EB207-102B-49F7-8FEF-6411622F52BE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4827F-F72F-4E21-B1FA-F9EF508034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5C32D-FF21-4B68-B10B-B61A6B0D21BE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898A5-1751-472A-B8BE-AFDD419865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DDE33-8EE2-409A-B188-4A4C83A7153D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E06CF-2347-4ACC-8F3A-4AB16E3795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A57D0-139E-4A23-9F85-9F7D3DE1C04A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4885-36F9-40C7-8489-9824DAA66C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65178-1C0F-444E-9F9E-D591A4A932F7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54E81-6A66-432C-A5D0-DADF5F8C7F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E67F1-D959-4E5B-9F88-D2D89198452B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535BC-D3A6-444F-AA5B-8FC8FC66ED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CA802-97E6-4867-A59B-F8D50E030F54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C08F1-9B8C-47D9-A472-4915D2C16F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78FF9-AA9F-4BD1-974E-EA1686DD4712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41DF3-A5F1-4712-A18F-F4A0D79A29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D35C9-9A7B-4856-8DD5-0BF1FE240832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B5F20-E18C-40FC-9A9C-8EC120BAE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8E3D4-6CE4-413C-94A7-D306203C00A2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99C67-C662-420E-ADBB-AE10142FE0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49228-1596-4000-815B-35307D273361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9BA5A-8C74-412D-8918-8716C7D724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EFB72-C3E9-4DA8-88EB-906E1533EAF0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53AC5-F4F4-4446-83EB-6AE295304B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8CE6AC-29A9-4B5D-AF87-F786BB2AE7A8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CB754-25B6-474E-80DF-CAD65CC64C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11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0B96BA-2674-43DA-BD21-A2AD58E85EF1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6D6B1-7A96-4E1F-851A-646B2622CE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94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628581-800E-46F1-812B-819AC8FA7FD4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7369-DA5C-449F-AA0F-DE52BA923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21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7BA38-59A5-44DC-AB4A-40F7AFA4CF65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B4D77-E7C2-460B-BFAB-E589D79364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8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2518F-6989-4B04-A560-3312D38DE6CF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F923D-A55C-4D50-9B5F-053EACD6A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83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5F9DD-11CA-4202-8B71-C5FD25FFA1E6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5A2C1-579E-448B-AD88-65A937B1C6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77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C43146-5383-4959-B0A1-BB319DCD3704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B3DC-F39B-49F4-84B6-E69BD66414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19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59ECED-45C1-4DF7-9169-5A2CCA308991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4D164-13CF-4771-ADE4-C0123272CB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5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3FDF5D-3585-4F75-A05F-68E05B91B79C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16D5-8DE0-4D97-882E-4C01B6733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95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5A69C0-9ECA-4536-95EE-CE6FF30BF051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6FD14-5CCC-4375-8B16-118BA49E3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65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32FF73-6DE2-4A7D-A365-732339CB37B6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6A0F8-2FD1-466F-B138-4706370664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08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61DFB2-35FF-4D6D-9BDF-E55D5BEAB700}" type="datetime1">
              <a:rPr lang="en-US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321B18-7CC3-42E7-9FD6-7301106262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0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76200" y="5867400"/>
            <a:ext cx="838200" cy="762000"/>
            <a:chOff x="144" y="144"/>
            <a:chExt cx="528" cy="480"/>
          </a:xfrm>
        </p:grpSpPr>
        <p:sp>
          <p:nvSpPr>
            <p:cNvPr id="132100" name="Oval 4"/>
            <p:cNvSpPr>
              <a:spLocks noChangeArrowheads="1"/>
            </p:cNvSpPr>
            <p:nvPr userDrawn="1"/>
          </p:nvSpPr>
          <p:spPr bwMode="auto">
            <a:xfrm>
              <a:off x="165" y="144"/>
              <a:ext cx="475" cy="48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101" name="Text Box 5"/>
            <p:cNvSpPr txBox="1">
              <a:spLocks noChangeArrowheads="1"/>
            </p:cNvSpPr>
            <p:nvPr userDrawn="1"/>
          </p:nvSpPr>
          <p:spPr bwMode="auto">
            <a:xfrm>
              <a:off x="144" y="292"/>
              <a:ext cx="5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>
                  <a:latin typeface="Comic Sans MS" pitchFamily="66" charset="0"/>
                </a:rPr>
                <a:t>FOCUS</a:t>
              </a:r>
            </a:p>
          </p:txBody>
        </p:sp>
      </p:grp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930275" y="5867400"/>
            <a:ext cx="82438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latin typeface="Comic Sans MS" pitchFamily="66" charset="0"/>
              </a:rPr>
              <a:t>Center for the Advancement of Frontiers in Optical Coherent and Ultrafast Science </a:t>
            </a:r>
          </a:p>
          <a:p>
            <a:pPr algn="ctr">
              <a:defRPr/>
            </a:pPr>
            <a:r>
              <a:rPr lang="en-US" sz="1600">
                <a:latin typeface="Comic Sans MS" pitchFamily="66" charset="0"/>
              </a:rPr>
              <a:t>The University of Michigan and the  University of Texas at Austin</a:t>
            </a:r>
          </a:p>
          <a:p>
            <a:pPr algn="ctr">
              <a:defRPr/>
            </a:pPr>
            <a:r>
              <a:rPr lang="en-US" sz="1600">
                <a:latin typeface="Comic Sans MS" pitchFamily="66" charset="0"/>
              </a:rPr>
              <a:t>NSF Award 0114336</a:t>
            </a:r>
          </a:p>
        </p:txBody>
      </p:sp>
      <p:sp>
        <p:nvSpPr>
          <p:cNvPr id="717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Investigators, University of (Michigan or Texas)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fld id="{A7666FDA-2CFF-46AD-964C-128DCB118126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3256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EE7135DB-5461-4AA3-AB3F-A6231443DB5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33" name="Rectangle 13"/>
          <p:cNvSpPr>
            <a:spLocks noChangeArrowheads="1"/>
          </p:cNvSpPr>
          <p:nvPr/>
        </p:nvSpPr>
        <p:spPr bwMode="auto">
          <a:xfrm>
            <a:off x="685800" y="468313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latin typeface="Arial" charset="0"/>
              </a:rPr>
              <a:t>Click to edit Master title style</a:t>
            </a:r>
          </a:p>
        </p:txBody>
      </p:sp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>
                <a:latin typeface="Arial" charset="0"/>
              </a:rPr>
              <a:t>Click to edit Master subtitle style</a:t>
            </a:r>
          </a:p>
        </p:txBody>
      </p:sp>
      <p:sp>
        <p:nvSpPr>
          <p:cNvPr id="363535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CCCAA269-D17A-4B62-B69F-A9647851B0C2}" type="datetime1">
              <a:rPr lang="en-US"/>
              <a:pPr/>
              <a:t>6/11/2012</a:t>
            </a:fld>
            <a:endParaRPr lang="en-US"/>
          </a:p>
        </p:txBody>
      </p:sp>
      <p:sp>
        <p:nvSpPr>
          <p:cNvPr id="363536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36353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F525CDE3-91A8-467E-908E-A626A3B0F9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63538" name="AutoShape 18"/>
          <p:cNvSpPr>
            <a:spLocks noChangeArrowheads="1"/>
          </p:cNvSpPr>
          <p:nvPr userDrawn="1"/>
        </p:nvSpPr>
        <p:spPr bwMode="auto">
          <a:xfrm>
            <a:off x="685800" y="1871663"/>
            <a:ext cx="77724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fad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97BADDF4-533D-4CE6-89E6-9D8577C3FACB}" type="datetime1">
              <a:rPr lang="en-US" smtClean="0">
                <a:solidFill>
                  <a:srgbClr val="000000"/>
                </a:solidFill>
              </a:rPr>
              <a:pPr/>
              <a:t>6/11/2012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pukhov@tp1.uni-duesseldorf.de</a:t>
            </a:r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3EB05A1-F487-43A7-8A29-3EDE3970490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espace.cern.ch/pwfa-network/" TargetMode="Externa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"/>
            <a:ext cx="7848600" cy="1447800"/>
          </a:xfrm>
        </p:spPr>
        <p:txBody>
          <a:bodyPr/>
          <a:lstStyle/>
          <a:p>
            <a:pPr marL="609600" indent="-609600" eaLnBrk="1" hangingPunct="1"/>
            <a:r>
              <a:rPr lang="de-DE" sz="2400" b="1" u="sng" dirty="0" smtClean="0"/>
              <a:t>A. Pukhov</a:t>
            </a:r>
            <a:endParaRPr lang="de-DE" sz="2400" b="1" dirty="0" smtClean="0"/>
          </a:p>
          <a:p>
            <a:pPr marL="609600" indent="-609600" eaLnBrk="1" hangingPunct="1"/>
            <a:r>
              <a:rPr lang="en-US" sz="2400" b="1" dirty="0" smtClean="0"/>
              <a:t>Institute for Theoretical Physics I</a:t>
            </a:r>
          </a:p>
          <a:p>
            <a:pPr marL="609600" indent="-609600" eaLnBrk="1" hangingPunct="1"/>
            <a:r>
              <a:rPr lang="en-US" sz="2400" b="1" dirty="0" smtClean="0"/>
              <a:t>University of Dusseldorf, Germany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3733800"/>
            <a:ext cx="830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00FF"/>
                </a:solidFill>
              </a:rPr>
              <a:t>Proton Driven</a:t>
            </a:r>
          </a:p>
          <a:p>
            <a:pPr algn="ctr" eaLnBrk="1" hangingPunct="1"/>
            <a:r>
              <a:rPr lang="en-US" sz="4400" b="1" dirty="0" smtClean="0">
                <a:solidFill>
                  <a:srgbClr val="0000FF"/>
                </a:solidFill>
              </a:rPr>
              <a:t>Plasma Wake Field Acceleration</a:t>
            </a:r>
          </a:p>
        </p:txBody>
      </p:sp>
      <p:sp>
        <p:nvSpPr>
          <p:cNvPr id="5" name="Textfeld 8"/>
          <p:cNvSpPr txBox="1">
            <a:spLocks noChangeArrowheads="1"/>
          </p:cNvSpPr>
          <p:nvPr/>
        </p:nvSpPr>
        <p:spPr bwMode="auto">
          <a:xfrm>
            <a:off x="1295400" y="6019800"/>
            <a:ext cx="62881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AAC, Austin TX, </a:t>
            </a:r>
            <a:fld id="{FA14810A-3866-446B-BB97-3B75F2514BB8}" type="datetime3">
              <a:rPr lang="en-US" sz="3200" b="1" smtClean="0">
                <a:solidFill>
                  <a:srgbClr val="0070C0"/>
                </a:solidFill>
              </a:rPr>
              <a:t>11 June 2012</a:t>
            </a:fld>
            <a:endParaRPr lang="de-DE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22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Proton driven wake fields</a:t>
            </a:r>
            <a:endParaRPr lang="en-US" sz="28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964035"/>
            <a:ext cx="6433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laser-driven and electron-driven acceleration </a:t>
            </a:r>
            <a:br>
              <a:rPr lang="en-US" dirty="0" smtClean="0"/>
            </a:br>
            <a:r>
              <a:rPr lang="en-US" dirty="0" smtClean="0"/>
              <a:t>will require many stages to reach </a:t>
            </a:r>
            <a:r>
              <a:rPr lang="en-US" dirty="0" err="1" smtClean="0"/>
              <a:t>TeV</a:t>
            </a:r>
            <a:r>
              <a:rPr lang="en-US" dirty="0" smtClean="0"/>
              <a:t> energies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2743200"/>
            <a:ext cx="7159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know how to produce multi-</a:t>
            </a:r>
            <a:r>
              <a:rPr lang="en-US" dirty="0" err="1" smtClean="0"/>
              <a:t>TeV</a:t>
            </a:r>
            <a:r>
              <a:rPr lang="en-US" dirty="0" smtClean="0"/>
              <a:t> proton bunches </a:t>
            </a:r>
            <a:br>
              <a:rPr lang="en-US" dirty="0" smtClean="0"/>
            </a:br>
            <a:r>
              <a:rPr lang="en-US" dirty="0" smtClean="0"/>
              <a:t>with &gt;10</a:t>
            </a:r>
            <a:r>
              <a:rPr lang="en-US" baseline="30000" dirty="0" smtClean="0"/>
              <a:t>11</a:t>
            </a:r>
            <a:r>
              <a:rPr lang="en-US" dirty="0" smtClean="0"/>
              <a:t> population today.</a:t>
            </a:r>
            <a:br>
              <a:rPr lang="en-US" dirty="0" smtClean="0"/>
            </a:br>
            <a:r>
              <a:rPr lang="en-US" dirty="0" smtClean="0"/>
              <a:t>We can use these bunches to accelerate electrons to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possibly in single stage.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23105"/>
              </p:ext>
            </p:extLst>
          </p:nvPr>
        </p:nvGraphicFramePr>
        <p:xfrm>
          <a:off x="3745230" y="4114800"/>
          <a:ext cx="440817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95" name="Equation" r:id="rId3" imgW="2260440" imgH="507960" progId="Equation.3">
                  <p:embed/>
                </p:oleObj>
              </mc:Choice>
              <mc:Fallback>
                <p:oleObj name="Equation" r:id="rId3" imgW="226044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5230" y="4114800"/>
                        <a:ext cx="440817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5800" y="5135940"/>
            <a:ext cx="727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short proton bunches for high gradient acceleration.</a:t>
            </a:r>
          </a:p>
          <a:p>
            <a:r>
              <a:rPr lang="en-US" dirty="0" smtClean="0"/>
              <a:t>Today’s proton bunches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i="1" baseline="-25000" dirty="0" err="1" smtClean="0"/>
              <a:t>z</a:t>
            </a:r>
            <a:r>
              <a:rPr lang="en-US" dirty="0" smtClean="0"/>
              <a:t>=10…30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52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/>
              <a:t>Possible accelerator</a:t>
            </a:r>
            <a:endParaRPr lang="de-DE" dirty="0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14426"/>
            <a:ext cx="77914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257748" y="838200"/>
            <a:ext cx="581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Caldwell, </a:t>
            </a:r>
            <a:r>
              <a:rPr lang="en-US" sz="1800" dirty="0" err="1"/>
              <a:t>Lotov</a:t>
            </a:r>
            <a:r>
              <a:rPr lang="en-US" sz="1800" dirty="0"/>
              <a:t>, </a:t>
            </a:r>
            <a:r>
              <a:rPr lang="en-US" sz="1800" dirty="0" err="1"/>
              <a:t>Pukhov</a:t>
            </a:r>
            <a:r>
              <a:rPr lang="en-US" sz="1800" dirty="0"/>
              <a:t>, Simon, Nature Phys. </a:t>
            </a:r>
            <a:r>
              <a:rPr lang="en-US" sz="1800" b="1" dirty="0"/>
              <a:t>5</a:t>
            </a:r>
            <a:r>
              <a:rPr lang="en-US" sz="1800" dirty="0"/>
              <a:t>, 363 (2009)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66754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304800"/>
            <a:ext cx="7588238" cy="838200"/>
          </a:xfrm>
        </p:spPr>
        <p:txBody>
          <a:bodyPr/>
          <a:lstStyle/>
          <a:p>
            <a:r>
              <a:rPr lang="en-US" sz="2800" b="1" dirty="0" smtClean="0"/>
              <a:t>Short proton driver,</a:t>
            </a:r>
            <a:r>
              <a:rPr lang="en-US" sz="2800" b="1" dirty="0" smtClean="0">
                <a:latin typeface="Symbol" pitchFamily="18" charset="2"/>
                <a:cs typeface="Times New Roman" pitchFamily="18" charset="0"/>
              </a:rPr>
              <a:t> tw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~1: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cs typeface="Times New Roman" pitchFamily="18" charset="0"/>
              </a:rPr>
              <a:t>Excellent </a:t>
            </a:r>
            <a:r>
              <a:rPr lang="en-US" sz="2800" b="1" dirty="0" err="1" smtClean="0">
                <a:cs typeface="Times New Roman" pitchFamily="18" charset="0"/>
              </a:rPr>
              <a:t>wakefield</a:t>
            </a:r>
            <a:r>
              <a:rPr lang="en-US" sz="2800" b="1" dirty="0" smtClean="0">
                <a:cs typeface="Times New Roman" pitchFamily="18" charset="0"/>
              </a:rPr>
              <a:t> generation</a:t>
            </a:r>
            <a:r>
              <a:rPr lang="en-US" sz="2800" b="1" dirty="0" smtClean="0"/>
              <a:t> </a:t>
            </a:r>
            <a:endParaRPr lang="de-DE" sz="28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32757-B152-4439-BF9A-6B70E3B22385}" type="datetime1">
              <a:rPr lang="de-DE" smtClean="0"/>
              <a:pPr>
                <a:defRPr/>
              </a:pPr>
              <a:t>11.06.2012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pukhov@tp1.uni-duesseldorf.de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8D1D5-7117-48E1-B944-E1F0232E18A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4" y="1752600"/>
            <a:ext cx="7086609" cy="462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3"/>
          <p:cNvSpPr txBox="1"/>
          <p:nvPr/>
        </p:nvSpPr>
        <p:spPr>
          <a:xfrm>
            <a:off x="3181548" y="1193800"/>
            <a:ext cx="581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Caldwell, </a:t>
            </a:r>
            <a:r>
              <a:rPr lang="en-US" sz="1800" dirty="0" err="1" smtClean="0"/>
              <a:t>Lotov</a:t>
            </a:r>
            <a:r>
              <a:rPr lang="en-US" sz="1800" dirty="0" smtClean="0"/>
              <a:t>, </a:t>
            </a:r>
            <a:r>
              <a:rPr lang="en-US" sz="1800" dirty="0" err="1" smtClean="0"/>
              <a:t>Pukhov</a:t>
            </a:r>
            <a:r>
              <a:rPr lang="en-US" sz="1800" dirty="0" smtClean="0"/>
              <a:t>, Simon, Nature Phys. </a:t>
            </a:r>
            <a:r>
              <a:rPr lang="en-US" sz="1800" b="1" dirty="0" smtClean="0"/>
              <a:t>5</a:t>
            </a:r>
            <a:r>
              <a:rPr lang="en-US" sz="1800" dirty="0" smtClean="0"/>
              <a:t>, 363 (2009)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8052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28600"/>
            <a:ext cx="7045325" cy="838200"/>
          </a:xfrm>
        </p:spPr>
        <p:txBody>
          <a:bodyPr/>
          <a:lstStyle/>
          <a:p>
            <a:r>
              <a:rPr lang="en-US" sz="2500" b="1" dirty="0"/>
              <a:t>Phase space evolution</a:t>
            </a:r>
            <a:endParaRPr lang="de-DE" sz="25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F65DEC9-47C7-49A9-AB04-02385F5BCE18}" type="datetime1">
              <a:rPr lang="de-DE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11.06.2012</a:t>
            </a:fld>
            <a:endParaRPr lang="de-DE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de-DE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pukhov@tp1.uni-duesseldorf.de</a:t>
            </a:r>
            <a:endParaRPr lang="de-DE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E3745-6A9B-4378-B69B-85E214F97C3E}" type="slidenum">
              <a:rPr lang="de-DE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2000249"/>
            <a:ext cx="8248650" cy="409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707856" y="1600201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              150 m             300 m             450 m</a:t>
            </a:r>
            <a:endParaRPr lang="de-DE" dirty="0"/>
          </a:p>
        </p:txBody>
      </p:sp>
      <p:sp>
        <p:nvSpPr>
          <p:cNvPr id="9" name="TextBox 13"/>
          <p:cNvSpPr txBox="1"/>
          <p:nvPr/>
        </p:nvSpPr>
        <p:spPr>
          <a:xfrm>
            <a:off x="3181548" y="1193800"/>
            <a:ext cx="581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Caldwell, </a:t>
            </a:r>
            <a:r>
              <a:rPr lang="en-US" sz="1800" dirty="0" err="1" smtClean="0"/>
              <a:t>Lotov</a:t>
            </a:r>
            <a:r>
              <a:rPr lang="en-US" sz="1800" dirty="0" smtClean="0"/>
              <a:t>, </a:t>
            </a:r>
            <a:r>
              <a:rPr lang="en-US" sz="1800" dirty="0" err="1" smtClean="0"/>
              <a:t>Pukhov</a:t>
            </a:r>
            <a:r>
              <a:rPr lang="en-US" sz="1800" dirty="0" smtClean="0"/>
              <a:t>, Simon, Nature Phys. </a:t>
            </a:r>
            <a:r>
              <a:rPr lang="en-US" sz="1800" b="1" dirty="0" smtClean="0"/>
              <a:t>5</a:t>
            </a:r>
            <a:r>
              <a:rPr lang="en-US" sz="1800" dirty="0" smtClean="0"/>
              <a:t>, 363 (2009)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51587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502525" cy="838200"/>
          </a:xfrm>
        </p:spPr>
        <p:txBody>
          <a:bodyPr/>
          <a:lstStyle/>
          <a:p>
            <a:r>
              <a:rPr lang="en-US" sz="3200" b="1" dirty="0"/>
              <a:t>Problem: </a:t>
            </a:r>
            <a:br>
              <a:rPr lang="en-US" sz="3200" b="1" dirty="0"/>
            </a:br>
            <a:r>
              <a:rPr lang="en-US" sz="3200" b="1" dirty="0" smtClean="0"/>
              <a:t>proton </a:t>
            </a:r>
            <a:r>
              <a:rPr lang="en-US" sz="3200" b="1" dirty="0"/>
              <a:t>beams are </a:t>
            </a:r>
            <a:r>
              <a:rPr lang="en-US" sz="3200" b="1" dirty="0" smtClean="0"/>
              <a:t>too long</a:t>
            </a:r>
            <a:endParaRPr lang="de-DE" sz="32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fld id="{6F65DEC9-47C7-49A9-AB04-02385F5BCE18}" type="datetime1">
              <a:rPr lang="de-DE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t>11.06.2012</a:t>
            </a:fld>
            <a:endParaRPr lang="de-DE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de-DE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pukhov@tp1.uni-duesseldorf.de</a:t>
            </a:r>
            <a:endParaRPr lang="de-DE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E3745-6A9B-4378-B69B-85E214F97C3E}" type="slidenum">
              <a:rPr lang="de-DE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8153400" cy="2463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short proton beam assumed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Realistic beams are ~10 cm long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685800" y="3810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Solution: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self-modulated regime</a:t>
            </a:r>
            <a:endParaRPr kumimoji="0" lang="de-DE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55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7982902" cy="91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609600"/>
            <a:ext cx="7045325" cy="838200"/>
          </a:xfrm>
        </p:spPr>
        <p:txBody>
          <a:bodyPr/>
          <a:lstStyle/>
          <a:p>
            <a:r>
              <a:rPr lang="en-US" sz="3200" b="1" dirty="0"/>
              <a:t>Self-modulation instability</a:t>
            </a:r>
            <a:endParaRPr lang="de-DE" sz="32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32757-B152-4439-BF9A-6B70E3B22385}" type="datetime1">
              <a:rPr lang="de-DE" smtClean="0"/>
              <a:pPr>
                <a:defRPr/>
              </a:pPr>
              <a:t>11.06.2012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pukhov@tp1.uni-duesseldorf.de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8D1D5-7117-48E1-B944-E1F0232E18A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42912" y="2052935"/>
            <a:ext cx="7899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Equation for the beam envelope radius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de-DE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Gewinkelte Verbindung 9"/>
          <p:cNvCxnSpPr/>
          <p:nvPr/>
        </p:nvCxnSpPr>
        <p:spPr bwMode="auto">
          <a:xfrm rot="5400000">
            <a:off x="571473" y="3629029"/>
            <a:ext cx="714380" cy="158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5638800" y="3987013"/>
            <a:ext cx="332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Positive feedback</a:t>
            </a:r>
            <a:endParaRPr lang="de-DE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 flipV="1">
            <a:off x="1295400" y="3810000"/>
            <a:ext cx="4214930" cy="488002"/>
          </a:xfrm>
          <a:prstGeom prst="straightConnector1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 flipH="1" flipV="1">
            <a:off x="3581400" y="3629823"/>
            <a:ext cx="2022080" cy="571505"/>
          </a:xfrm>
          <a:prstGeom prst="straightConnector1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0" y="4876511"/>
            <a:ext cx="207616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3030681" y="4843476"/>
            <a:ext cx="5541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the beam plasma frequency</a:t>
            </a:r>
            <a:endParaRPr lang="de-DE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9" y="5414979"/>
            <a:ext cx="1473409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2571738" y="5381942"/>
            <a:ext cx="5541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 smtClean="0">
                <a:cs typeface="Times New Roman" pitchFamily="18" charset="0"/>
              </a:rPr>
              <a:t>defined by beam </a:t>
            </a:r>
            <a:r>
              <a:rPr lang="en-US" dirty="0" err="1" smtClean="0">
                <a:cs typeface="Times New Roman" pitchFamily="18" charset="0"/>
              </a:rPr>
              <a:t>emittance</a:t>
            </a:r>
            <a:endParaRPr lang="de-DE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520008" y="214794"/>
            <a:ext cx="5740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Pukhov et al. </a:t>
            </a:r>
            <a:r>
              <a:rPr lang="en-US" sz="1800" dirty="0"/>
              <a:t> Phys. Rev. </a:t>
            </a:r>
            <a:r>
              <a:rPr lang="en-US" sz="1800" dirty="0" err="1"/>
              <a:t>Lett</a:t>
            </a:r>
            <a:r>
              <a:rPr lang="en-US" sz="1800" dirty="0"/>
              <a:t>. </a:t>
            </a:r>
            <a:r>
              <a:rPr lang="en-US" sz="1800" b="1" dirty="0"/>
              <a:t>107</a:t>
            </a:r>
            <a:r>
              <a:rPr lang="en-US" sz="1800" dirty="0"/>
              <a:t>, 145003 (2011)</a:t>
            </a:r>
            <a:endParaRPr lang="de-DE" sz="1800" dirty="0"/>
          </a:p>
          <a:p>
            <a:r>
              <a:rPr lang="en-US" sz="1800" dirty="0" smtClean="0"/>
              <a:t>Kumar, Pukhov, Lotov,</a:t>
            </a:r>
            <a:r>
              <a:rPr lang="en-US" sz="1800" i="1" dirty="0" smtClean="0"/>
              <a:t> </a:t>
            </a:r>
            <a:r>
              <a:rPr lang="en-US" sz="1800" dirty="0" smtClean="0"/>
              <a:t>Phys. Rev. </a:t>
            </a:r>
            <a:r>
              <a:rPr lang="en-US" sz="1800" dirty="0" err="1" smtClean="0"/>
              <a:t>Lett</a:t>
            </a:r>
            <a:r>
              <a:rPr lang="en-US" sz="1800" dirty="0" smtClean="0"/>
              <a:t>. </a:t>
            </a:r>
            <a:r>
              <a:rPr lang="de-DE" sz="1800" b="1" dirty="0" smtClean="0"/>
              <a:t>104</a:t>
            </a:r>
            <a:r>
              <a:rPr lang="de-DE" sz="1800" dirty="0"/>
              <a:t>, 255003 (2010</a:t>
            </a:r>
            <a:r>
              <a:rPr lang="de-DE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3282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86" y="970940"/>
            <a:ext cx="5256946" cy="3753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Proton beam </a:t>
            </a:r>
            <a:b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self-modulation in plasmas</a:t>
            </a:r>
            <a:endParaRPr lang="de-DE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864136" y="4495800"/>
            <a:ext cx="4917664" cy="791347"/>
            <a:chOff x="1052365" y="1981200"/>
            <a:chExt cx="6629400" cy="1066799"/>
          </a:xfrm>
        </p:grpSpPr>
        <p:sp>
          <p:nvSpPr>
            <p:cNvPr id="42" name="Oval 41"/>
            <p:cNvSpPr/>
            <p:nvPr/>
          </p:nvSpPr>
          <p:spPr>
            <a:xfrm>
              <a:off x="1052365" y="2362200"/>
              <a:ext cx="6629400" cy="304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26500">
                  <a:srgbClr val="707C89"/>
                </a:gs>
                <a:gs pos="100000">
                  <a:schemeClr val="accent1">
                    <a:shade val="67500"/>
                    <a:satMod val="11500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249631" y="1981200"/>
              <a:ext cx="6392967" cy="430850"/>
              <a:chOff x="1264066" y="2209800"/>
              <a:chExt cx="6392967" cy="430850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7016099" y="2341384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6293266" y="22860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5562600" y="22098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4845466" y="2215334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4159666" y="22098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429000" y="2215334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2758155" y="22098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996155" y="22860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264066" y="22860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10800000" flipH="1">
              <a:off x="1274198" y="2617149"/>
              <a:ext cx="6368400" cy="430850"/>
              <a:chOff x="1264066" y="2209800"/>
              <a:chExt cx="6392967" cy="430850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7016099" y="2341384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6293266" y="22860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5562600" y="22098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845466" y="2215334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159666" y="22098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429000" y="2215334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758155" y="22098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996155" y="22860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264066" y="2286000"/>
                <a:ext cx="640934" cy="299266"/>
              </a:xfrm>
              <a:custGeom>
                <a:avLst/>
                <a:gdLst>
                  <a:gd name="connsiteX0" fmla="*/ 421237 w 421237"/>
                  <a:gd name="connsiteY0" fmla="*/ 170927 h 213656"/>
                  <a:gd name="connsiteX1" fmla="*/ 250321 w 421237"/>
                  <a:gd name="connsiteY1" fmla="*/ 11 h 213656"/>
                  <a:gd name="connsiteX2" fmla="*/ 19585 w 421237"/>
                  <a:gd name="connsiteY2" fmla="*/ 162381 h 213656"/>
                  <a:gd name="connsiteX3" fmla="*/ 28130 w 421237"/>
                  <a:gd name="connsiteY3" fmla="*/ 213656 h 213656"/>
                  <a:gd name="connsiteX0" fmla="*/ 401652 w 401652"/>
                  <a:gd name="connsiteY0" fmla="*/ 170927 h 170927"/>
                  <a:gd name="connsiteX1" fmla="*/ 230736 w 401652"/>
                  <a:gd name="connsiteY1" fmla="*/ 11 h 170927"/>
                  <a:gd name="connsiteX2" fmla="*/ 0 w 401652"/>
                  <a:gd name="connsiteY2" fmla="*/ 162381 h 170927"/>
                  <a:gd name="connsiteX0" fmla="*/ 632388 w 632388"/>
                  <a:gd name="connsiteY0" fmla="*/ 171631 h 231452"/>
                  <a:gd name="connsiteX1" fmla="*/ 461472 w 632388"/>
                  <a:gd name="connsiteY1" fmla="*/ 715 h 231452"/>
                  <a:gd name="connsiteX2" fmla="*/ 0 w 632388"/>
                  <a:gd name="connsiteY2" fmla="*/ 231452 h 231452"/>
                  <a:gd name="connsiteX0" fmla="*/ 632388 w 632388"/>
                  <a:gd name="connsiteY0" fmla="*/ 197128 h 256949"/>
                  <a:gd name="connsiteX1" fmla="*/ 316193 w 632388"/>
                  <a:gd name="connsiteY1" fmla="*/ 575 h 256949"/>
                  <a:gd name="connsiteX2" fmla="*/ 0 w 632388"/>
                  <a:gd name="connsiteY2" fmla="*/ 256949 h 256949"/>
                  <a:gd name="connsiteX0" fmla="*/ 640934 w 640934"/>
                  <a:gd name="connsiteY0" fmla="*/ 299266 h 299266"/>
                  <a:gd name="connsiteX1" fmla="*/ 316193 w 640934"/>
                  <a:gd name="connsiteY1" fmla="*/ 164 h 299266"/>
                  <a:gd name="connsiteX2" fmla="*/ 0 w 640934"/>
                  <a:gd name="connsiteY2" fmla="*/ 256538 h 29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934" h="299266">
                    <a:moveTo>
                      <a:pt x="640934" y="299266"/>
                    </a:moveTo>
                    <a:cubicBezTo>
                      <a:pt x="588947" y="214520"/>
                      <a:pt x="423015" y="7285"/>
                      <a:pt x="316193" y="164"/>
                    </a:cubicBezTo>
                    <a:cubicBezTo>
                      <a:pt x="209371" y="-6957"/>
                      <a:pt x="37032" y="220931"/>
                      <a:pt x="0" y="25653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1524000" y="3733800"/>
            <a:ext cx="664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self-modulates at plasma wavelength…</a:t>
            </a:r>
            <a:endParaRPr lang="de-DE" dirty="0"/>
          </a:p>
        </p:txBody>
      </p:sp>
      <p:sp>
        <p:nvSpPr>
          <p:cNvPr id="66" name="TextBox 65"/>
          <p:cNvSpPr txBox="1"/>
          <p:nvPr/>
        </p:nvSpPr>
        <p:spPr>
          <a:xfrm>
            <a:off x="1646986" y="5562600"/>
            <a:ext cx="6520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excites resonant wake field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055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Beam </a:t>
            </a:r>
            <a:r>
              <a:rPr lang="en-US" sz="2800" b="1" dirty="0"/>
              <a:t>self-modulation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3D </a:t>
            </a:r>
            <a:r>
              <a:rPr lang="en-US" sz="2800" b="1" dirty="0"/>
              <a:t>PIC </a:t>
            </a:r>
            <a:r>
              <a:rPr lang="en-US" sz="2800" b="1" dirty="0" smtClean="0"/>
              <a:t>results</a:t>
            </a:r>
            <a:endParaRPr lang="de-DE" sz="28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32757-B152-4439-BF9A-6B70E3B22385}" type="datetime1">
              <a:rPr lang="de-DE" smtClean="0"/>
              <a:pPr>
                <a:defRPr/>
              </a:pPr>
              <a:t>11.06.2012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pukhov@tp1.uni-duesseldorf.de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8D1D5-7117-48E1-B944-E1F0232E18AA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243714" name="Picture 2" descr="Y:\conf\2010\dortmund KET\selfmodul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057400"/>
            <a:ext cx="873252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46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609600"/>
            <a:ext cx="7045325" cy="8382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Numerical challenges</a:t>
            </a:r>
            <a:endParaRPr lang="en-US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500" y="2133600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/>
              <a:t>The </a:t>
            </a:r>
            <a:r>
              <a:rPr lang="en-US" b="1" dirty="0"/>
              <a:t>code must </a:t>
            </a:r>
            <a:r>
              <a:rPr lang="en-US" b="1" dirty="0" smtClean="0"/>
              <a:t>simulate 1000 </a:t>
            </a:r>
            <a:r>
              <a:rPr lang="en-US" b="1" dirty="0"/>
              <a:t>plasma </a:t>
            </a:r>
            <a:r>
              <a:rPr lang="en-US" b="1" dirty="0" smtClean="0"/>
              <a:t>oscillations</a:t>
            </a:r>
          </a:p>
          <a:p>
            <a:pPr marL="457200" indent="-457200">
              <a:buAutoNum type="arabicPeriod"/>
            </a:pPr>
            <a:r>
              <a:rPr lang="en-US" b="1" dirty="0" smtClean="0"/>
              <a:t>Be efficient to simulate many 10 meters of plasma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429000"/>
            <a:ext cx="43316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Disparate scales: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Plasma skin length 200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Beam length 240 mm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Propagation length 10…100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34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4572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SPS bunch simulations</a:t>
            </a:r>
            <a:endParaRPr lang="en-US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1676400"/>
            <a:ext cx="76104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4000" y="1216223"/>
            <a:ext cx="673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T. </a:t>
            </a:r>
            <a:r>
              <a:rPr lang="en-GB" sz="1400" dirty="0" err="1">
                <a:solidFill>
                  <a:srgbClr val="000000"/>
                </a:solidFill>
              </a:rPr>
              <a:t>Tuckmantel</a:t>
            </a:r>
            <a:r>
              <a:rPr lang="en-GB" sz="1400" dirty="0">
                <a:solidFill>
                  <a:srgbClr val="000000"/>
                </a:solidFill>
              </a:rPr>
              <a:t>, A. </a:t>
            </a:r>
            <a:r>
              <a:rPr lang="en-GB" sz="1400" dirty="0" err="1">
                <a:solidFill>
                  <a:srgbClr val="000000"/>
                </a:solidFill>
              </a:rPr>
              <a:t>Pukhov</a:t>
            </a:r>
            <a:r>
              <a:rPr lang="en-GB" sz="1400" dirty="0">
                <a:solidFill>
                  <a:srgbClr val="000000"/>
                </a:solidFill>
              </a:rPr>
              <a:t>, J. </a:t>
            </a:r>
            <a:r>
              <a:rPr lang="en-GB" sz="1400" dirty="0" err="1">
                <a:solidFill>
                  <a:srgbClr val="000000"/>
                </a:solidFill>
              </a:rPr>
              <a:t>Liljo</a:t>
            </a:r>
            <a:r>
              <a:rPr lang="en-GB" sz="1400" dirty="0">
                <a:solidFill>
                  <a:srgbClr val="000000"/>
                </a:solidFill>
              </a:rPr>
              <a:t>, M. </a:t>
            </a:r>
            <a:r>
              <a:rPr lang="en-GB" sz="1400" dirty="0" err="1" smtClean="0">
                <a:solidFill>
                  <a:srgbClr val="000000"/>
                </a:solidFill>
              </a:rPr>
              <a:t>Hochbruck</a:t>
            </a:r>
            <a:r>
              <a:rPr lang="en-GB" sz="1400" i="1" dirty="0" smtClean="0">
                <a:solidFill>
                  <a:srgbClr val="000000"/>
                </a:solidFill>
              </a:rPr>
              <a:t>,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</a:rPr>
              <a:t>IEEE TPS,  </a:t>
            </a:r>
            <a:r>
              <a:rPr lang="en-GB" sz="1400" b="1" dirty="0">
                <a:solidFill>
                  <a:srgbClr val="000000"/>
                </a:solidFill>
              </a:rPr>
              <a:t>38</a:t>
            </a:r>
            <a:r>
              <a:rPr lang="en-GB" sz="1400" dirty="0">
                <a:solidFill>
                  <a:srgbClr val="000000"/>
                </a:solidFill>
              </a:rPr>
              <a:t>, 2383-2389  (2010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3628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PDPWA collaboration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57150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1 Brookhaven National Laboratory, Brookhaven, USA</a:t>
            </a:r>
          </a:p>
          <a:p>
            <a:pPr marL="0" indent="0">
              <a:buNone/>
            </a:pPr>
            <a:r>
              <a:rPr lang="en-US" sz="1200" dirty="0"/>
              <a:t>2 </a:t>
            </a:r>
            <a:r>
              <a:rPr lang="en-US" sz="1200" dirty="0" err="1"/>
              <a:t>Budker</a:t>
            </a:r>
            <a:r>
              <a:rPr lang="en-US" sz="1200" dirty="0"/>
              <a:t> Institute of Nuclear Physics, </a:t>
            </a:r>
            <a:r>
              <a:rPr lang="en-US" sz="1200" dirty="0" err="1"/>
              <a:t>Novosibirk</a:t>
            </a:r>
            <a:r>
              <a:rPr lang="en-US" sz="1200" dirty="0"/>
              <a:t>, Russia</a:t>
            </a:r>
          </a:p>
          <a:p>
            <a:pPr marL="0" indent="0">
              <a:buNone/>
            </a:pPr>
            <a:r>
              <a:rPr lang="en-US" sz="1200" dirty="0"/>
              <a:t>3 CERN, Geneva, Switzerland</a:t>
            </a:r>
          </a:p>
          <a:p>
            <a:pPr marL="0" indent="0">
              <a:buNone/>
            </a:pPr>
            <a:r>
              <a:rPr lang="en-US" sz="1200" dirty="0"/>
              <a:t>4 </a:t>
            </a:r>
            <a:r>
              <a:rPr lang="en-US" sz="1200" dirty="0" err="1"/>
              <a:t>Cockroft</a:t>
            </a:r>
            <a:r>
              <a:rPr lang="en-US" sz="1200" dirty="0"/>
              <a:t> Institute, </a:t>
            </a:r>
            <a:r>
              <a:rPr lang="en-US" sz="1200" dirty="0" err="1"/>
              <a:t>Daresbury</a:t>
            </a:r>
            <a:r>
              <a:rPr lang="en-US" sz="1200" dirty="0"/>
              <a:t>, UK</a:t>
            </a:r>
          </a:p>
          <a:p>
            <a:pPr marL="0" indent="0">
              <a:buNone/>
            </a:pPr>
            <a:r>
              <a:rPr lang="en-US" sz="1200" dirty="0"/>
              <a:t>5 DESY, Hamburg, Germany</a:t>
            </a:r>
          </a:p>
          <a:p>
            <a:pPr marL="0" indent="0">
              <a:buNone/>
            </a:pPr>
            <a:r>
              <a:rPr lang="en-US" sz="1200" dirty="0"/>
              <a:t>6 </a:t>
            </a:r>
            <a:r>
              <a:rPr lang="en-US" sz="1200" dirty="0" err="1"/>
              <a:t>Universit¨at</a:t>
            </a:r>
            <a:r>
              <a:rPr lang="en-US" sz="1200" dirty="0"/>
              <a:t> Heidelberg, Heidelberg, Germany</a:t>
            </a:r>
          </a:p>
          <a:p>
            <a:pPr marL="0" indent="0">
              <a:buNone/>
            </a:pPr>
            <a:r>
              <a:rPr lang="en-US" sz="1200" dirty="0"/>
              <a:t>7 Heinrich Heine University, </a:t>
            </a:r>
            <a:r>
              <a:rPr lang="en-US" sz="1200" dirty="0" smtClean="0"/>
              <a:t>Dusseldorf</a:t>
            </a:r>
            <a:r>
              <a:rPr lang="en-US" sz="1200" dirty="0"/>
              <a:t>, Germany</a:t>
            </a:r>
          </a:p>
          <a:p>
            <a:pPr marL="0" indent="0">
              <a:buNone/>
            </a:pPr>
            <a:r>
              <a:rPr lang="en-US" sz="1200" dirty="0"/>
              <a:t>8 </a:t>
            </a:r>
            <a:r>
              <a:rPr lang="en-US" sz="1200" dirty="0" err="1"/>
              <a:t>Instituto</a:t>
            </a:r>
            <a:r>
              <a:rPr lang="en-US" sz="1200" dirty="0"/>
              <a:t> de Plasmas e </a:t>
            </a:r>
            <a:r>
              <a:rPr lang="en-US" sz="1200" dirty="0" err="1"/>
              <a:t>Fusao</a:t>
            </a:r>
            <a:r>
              <a:rPr lang="en-US" sz="1200" dirty="0"/>
              <a:t> Nuclear, IST, </a:t>
            </a:r>
            <a:r>
              <a:rPr lang="en-US" sz="1200" dirty="0" err="1"/>
              <a:t>Lisboa</a:t>
            </a:r>
            <a:r>
              <a:rPr lang="en-US" sz="1200" dirty="0"/>
              <a:t>, Portugal</a:t>
            </a:r>
          </a:p>
          <a:p>
            <a:pPr marL="0" indent="0">
              <a:buNone/>
            </a:pPr>
            <a:r>
              <a:rPr lang="en-US" sz="1200" dirty="0"/>
              <a:t>9 Imperial College, London, UK</a:t>
            </a:r>
          </a:p>
          <a:p>
            <a:pPr marL="0" indent="0">
              <a:buNone/>
            </a:pPr>
            <a:r>
              <a:rPr lang="en-US" sz="1200" dirty="0"/>
              <a:t>10 John Adams Institute for Accelerator Science, Oxford, UK</a:t>
            </a:r>
          </a:p>
          <a:p>
            <a:pPr marL="0" indent="0">
              <a:buNone/>
            </a:pPr>
            <a:r>
              <a:rPr lang="en-US" sz="1200" dirty="0"/>
              <a:t>11 </a:t>
            </a:r>
            <a:r>
              <a:rPr lang="en-US" sz="1200" dirty="0" err="1"/>
              <a:t>Karlsruher</a:t>
            </a:r>
            <a:r>
              <a:rPr lang="en-US" sz="1200" dirty="0"/>
              <a:t> Institute of Technology KIT, Karlsruhe, Germany</a:t>
            </a:r>
          </a:p>
          <a:p>
            <a:pPr marL="0" indent="0">
              <a:buNone/>
            </a:pPr>
            <a:r>
              <a:rPr lang="en-US" sz="1200" dirty="0"/>
              <a:t>12 LAL, </a:t>
            </a:r>
            <a:r>
              <a:rPr lang="en-US" sz="1200" dirty="0" err="1"/>
              <a:t>Univ</a:t>
            </a:r>
            <a:r>
              <a:rPr lang="en-US" sz="1200" dirty="0"/>
              <a:t> Paris-</a:t>
            </a:r>
            <a:r>
              <a:rPr lang="en-US" sz="1200" dirty="0" err="1"/>
              <a:t>Sud</a:t>
            </a:r>
            <a:r>
              <a:rPr lang="en-US" sz="1200" dirty="0"/>
              <a:t>, CNRS/IN2P3, </a:t>
            </a:r>
            <a:r>
              <a:rPr lang="en-US" sz="1200" dirty="0" err="1"/>
              <a:t>Orsay</a:t>
            </a:r>
            <a:r>
              <a:rPr lang="en-US" sz="1200" dirty="0"/>
              <a:t>, France</a:t>
            </a:r>
          </a:p>
          <a:p>
            <a:pPr marL="0" indent="0">
              <a:buNone/>
            </a:pPr>
            <a:r>
              <a:rPr lang="en-US" sz="1200" dirty="0"/>
              <a:t>13 LOA, </a:t>
            </a:r>
            <a:r>
              <a:rPr lang="en-US" sz="1200" dirty="0" err="1"/>
              <a:t>Laboratoire</a:t>
            </a:r>
            <a:r>
              <a:rPr lang="en-US" sz="1200" dirty="0"/>
              <a:t> </a:t>
            </a:r>
            <a:r>
              <a:rPr lang="en-US" sz="1200" dirty="0" err="1"/>
              <a:t>dOptique</a:t>
            </a:r>
            <a:r>
              <a:rPr lang="en-US" sz="1200" dirty="0"/>
              <a:t> Applique, CNRS/ENSTA/X, France</a:t>
            </a:r>
          </a:p>
          <a:p>
            <a:pPr marL="0" indent="0">
              <a:buNone/>
            </a:pPr>
            <a:r>
              <a:rPr lang="en-US" sz="1200" dirty="0"/>
              <a:t>14 Los Alamos National Laboratory, NM, USA</a:t>
            </a:r>
          </a:p>
          <a:p>
            <a:pPr marL="0" indent="0">
              <a:buNone/>
            </a:pPr>
            <a:r>
              <a:rPr lang="en-US" sz="1200" dirty="0"/>
              <a:t>15 Ludwig Maximilian University, Munich, Germany</a:t>
            </a:r>
          </a:p>
          <a:p>
            <a:pPr marL="0" indent="0">
              <a:buNone/>
            </a:pPr>
            <a:r>
              <a:rPr lang="en-US" sz="1200" dirty="0"/>
              <a:t>16 Max Planck Institute for Physics, Munich, Germany</a:t>
            </a:r>
          </a:p>
          <a:p>
            <a:pPr marL="0" indent="0">
              <a:buNone/>
            </a:pPr>
            <a:r>
              <a:rPr lang="en-US" sz="1200" dirty="0"/>
              <a:t>17 Max Planck Institute for Plasma Physics, Greifswald, Germany</a:t>
            </a:r>
          </a:p>
          <a:p>
            <a:pPr marL="0" indent="0">
              <a:buNone/>
            </a:pPr>
            <a:r>
              <a:rPr lang="en-US" sz="1200" dirty="0"/>
              <a:t>18 </a:t>
            </a:r>
            <a:r>
              <a:rPr lang="en-US" sz="1200" dirty="0" err="1"/>
              <a:t>Panjab</a:t>
            </a:r>
            <a:r>
              <a:rPr lang="en-US" sz="1200" dirty="0"/>
              <a:t> University, Chandigarh, India</a:t>
            </a:r>
          </a:p>
          <a:p>
            <a:pPr marL="0" indent="0">
              <a:buNone/>
            </a:pPr>
            <a:r>
              <a:rPr lang="en-US" sz="1200" dirty="0"/>
              <a:t>19 Rutherford Appleton Laboratory, Chilton, </a:t>
            </a:r>
            <a:r>
              <a:rPr lang="en-US" sz="1200" dirty="0" smtClean="0"/>
              <a:t>UK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92FE-CB8C-43EE-A817-2AE346DDEBDE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7C79-14AD-4C0C-A623-9564116A827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6400" y="1752600"/>
            <a:ext cx="35361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 State Key Laboratory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       of </a:t>
            </a:r>
            <a:r>
              <a:rPr lang="en-US" sz="1200" dirty="0"/>
              <a:t>Nuclear Physics and Technology,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        Peking </a:t>
            </a:r>
            <a:r>
              <a:rPr lang="en-US" sz="1200" dirty="0"/>
              <a:t>University, China</a:t>
            </a:r>
          </a:p>
          <a:p>
            <a:r>
              <a:rPr lang="en-US" sz="1200" dirty="0"/>
              <a:t>21 Tsinghua University, Beijing, China</a:t>
            </a:r>
          </a:p>
          <a:p>
            <a:r>
              <a:rPr lang="en-US" sz="1200" dirty="0"/>
              <a:t>22 University of California, Los Angeles, CA, USA</a:t>
            </a:r>
          </a:p>
          <a:p>
            <a:r>
              <a:rPr lang="en-US" sz="1200" dirty="0"/>
              <a:t>23 University College London, London, UK</a:t>
            </a:r>
          </a:p>
          <a:p>
            <a:r>
              <a:rPr lang="en-US" sz="1200" dirty="0"/>
              <a:t>24 University of Oslo, Oslo, Norway</a:t>
            </a:r>
          </a:p>
          <a:p>
            <a:r>
              <a:rPr lang="en-US" sz="1200" dirty="0"/>
              <a:t>25 University of </a:t>
            </a:r>
            <a:r>
              <a:rPr lang="en-US" sz="1200" dirty="0" err="1"/>
              <a:t>Strathclyde</a:t>
            </a:r>
            <a:r>
              <a:rPr lang="en-US" sz="1200" dirty="0"/>
              <a:t>, Glasgow, Scotland, UK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7377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accelerating field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0455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19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Electron injection into wake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2286000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should be the initial energy of electrons?</a:t>
            </a:r>
          </a:p>
          <a:p>
            <a:endParaRPr lang="en-US" sz="2800" dirty="0"/>
          </a:p>
          <a:p>
            <a:r>
              <a:rPr lang="en-US" sz="2800" dirty="0" smtClean="0"/>
              <a:t>The driver has a </a:t>
            </a:r>
            <a:r>
              <a:rPr lang="en-US" sz="2800" i="1" dirty="0" smtClean="0">
                <a:latin typeface="Symbol" pitchFamily="18" charset="2"/>
              </a:rPr>
              <a:t>g</a:t>
            </a:r>
            <a:r>
              <a:rPr lang="en-US" sz="2800" dirty="0" smtClean="0"/>
              <a:t>-factor of a few 1000.</a:t>
            </a:r>
          </a:p>
          <a:p>
            <a:endParaRPr lang="en-US" sz="2800" dirty="0"/>
          </a:p>
          <a:p>
            <a:r>
              <a:rPr lang="en-US" sz="2800" dirty="0" smtClean="0"/>
              <a:t>Do we need a </a:t>
            </a:r>
            <a:r>
              <a:rPr lang="en-US" sz="2800" dirty="0" err="1" smtClean="0"/>
              <a:t>GeV</a:t>
            </a:r>
            <a:r>
              <a:rPr lang="en-US" sz="2800" dirty="0" smtClean="0"/>
              <a:t> electron injector?</a:t>
            </a:r>
          </a:p>
          <a:p>
            <a:endParaRPr lang="en-US" sz="2800" dirty="0"/>
          </a:p>
          <a:p>
            <a:r>
              <a:rPr lang="en-US" sz="2800" dirty="0" smtClean="0"/>
              <a:t>Can we trap a few MeV electrons?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197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phase space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59631"/>
            <a:ext cx="572896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0035" y="1676400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Esarey</a:t>
            </a:r>
            <a:r>
              <a:rPr lang="en-US" dirty="0" smtClean="0"/>
              <a:t> et al., 2009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055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gain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992" y="1981200"/>
            <a:ext cx="857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wake phase velocity defines the maximum possible energy gain</a:t>
            </a:r>
            <a:endParaRPr lang="de-DE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698991"/>
              </p:ext>
            </p:extLst>
          </p:nvPr>
        </p:nvGraphicFramePr>
        <p:xfrm>
          <a:off x="2895600" y="3581400"/>
          <a:ext cx="260595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68" name="Formel" r:id="rId3" imgW="939600" imgH="266400" progId="Equation.3">
                  <p:embed/>
                </p:oleObj>
              </mc:Choice>
              <mc:Fallback>
                <p:oleObj name="Formel" r:id="rId3" imgW="93960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600" y="3581400"/>
                        <a:ext cx="2605956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992" y="2442865"/>
            <a:ext cx="6466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large amplitude wake,                                    ,</a:t>
            </a:r>
            <a:br>
              <a:rPr lang="en-US" dirty="0" smtClean="0"/>
            </a:br>
            <a:r>
              <a:rPr lang="en-US" dirty="0" smtClean="0"/>
              <a:t>the energy gain is</a:t>
            </a:r>
            <a:endParaRPr lang="de-DE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309542"/>
              </p:ext>
            </p:extLst>
          </p:nvPr>
        </p:nvGraphicFramePr>
        <p:xfrm>
          <a:off x="4114799" y="2471012"/>
          <a:ext cx="2586031" cy="50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69" name="Formel" r:id="rId5" imgW="1371600" imgH="266400" progId="Equation.3">
                  <p:embed/>
                </p:oleObj>
              </mc:Choice>
              <mc:Fallback>
                <p:oleObj name="Formel" r:id="rId5" imgW="137160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799" y="2471012"/>
                        <a:ext cx="2586031" cy="50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3428" y="4800600"/>
            <a:ext cx="773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Taking sustained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max</a:t>
            </a:r>
            <a:r>
              <a:rPr lang="en-US" dirty="0" smtClean="0"/>
              <a:t>=0.1 produced by SPS-LHC, </a:t>
            </a:r>
            <a:br>
              <a:rPr lang="en-US" dirty="0" smtClean="0"/>
            </a:br>
            <a:r>
              <a:rPr lang="en-US" dirty="0" smtClean="0"/>
              <a:t>we need  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baseline="-25000" dirty="0" err="1" smtClean="0"/>
              <a:t>ph</a:t>
            </a:r>
            <a:r>
              <a:rPr lang="en-US" dirty="0"/>
              <a:t>&gt;</a:t>
            </a:r>
            <a:r>
              <a:rPr lang="en-US" dirty="0" smtClean="0"/>
              <a:t> 70 to reach 1 </a:t>
            </a:r>
            <a:r>
              <a:rPr lang="en-US" dirty="0" err="1" smtClean="0"/>
              <a:t>GeV</a:t>
            </a:r>
            <a:r>
              <a:rPr lang="en-US" dirty="0" smtClean="0"/>
              <a:t> energy gain.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472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533400"/>
          </a:xfrm>
        </p:spPr>
        <p:txBody>
          <a:bodyPr/>
          <a:lstStyle/>
          <a:p>
            <a:pPr eaLnBrk="1" hangingPunct="1"/>
            <a:r>
              <a:rPr lang="en-US" sz="2800" b="1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Analytical theory</a:t>
            </a:r>
            <a:endParaRPr lang="de-DE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828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dispersion relation has three solutions.</a:t>
            </a:r>
            <a:endParaRPr lang="de-DE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60707"/>
              </p:ext>
            </p:extLst>
          </p:nvPr>
        </p:nvGraphicFramePr>
        <p:xfrm>
          <a:off x="4956175" y="2416175"/>
          <a:ext cx="340836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5" name="Equation" r:id="rId3" imgW="1930320" imgH="495000" progId="Equation.3">
                  <p:embed/>
                </p:oleObj>
              </mc:Choice>
              <mc:Fallback>
                <p:oleObj name="Equation" r:id="rId3" imgW="193032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6175" y="2416175"/>
                        <a:ext cx="3408363" cy="87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34290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two slow modes, one decaying, one growing: </a:t>
            </a:r>
            <a:endParaRPr lang="de-DE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4724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phase velocity of the growing mode is</a:t>
            </a:r>
            <a:endParaRPr lang="de-DE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266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fast, stable mode:</a:t>
            </a:r>
            <a:endParaRPr lang="de-DE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528868"/>
              </p:ext>
            </p:extLst>
          </p:nvPr>
        </p:nvGraphicFramePr>
        <p:xfrm>
          <a:off x="3338513" y="3879850"/>
          <a:ext cx="50038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6" name="Equation" r:id="rId5" imgW="2831760" imgH="495000" progId="Equation.3">
                  <p:embed/>
                </p:oleObj>
              </mc:Choice>
              <mc:Fallback>
                <p:oleObj name="Equation" r:id="rId5" imgW="28317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3" y="3879850"/>
                        <a:ext cx="50038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90825"/>
              </p:ext>
            </p:extLst>
          </p:nvPr>
        </p:nvGraphicFramePr>
        <p:xfrm>
          <a:off x="4924425" y="5184775"/>
          <a:ext cx="37465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7" name="Equation" r:id="rId7" imgW="2120760" imgH="558720" progId="Equation.3">
                  <p:embed/>
                </p:oleObj>
              </mc:Choice>
              <mc:Fallback>
                <p:oleObj name="Equation" r:id="rId7" imgW="21207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5184775"/>
                        <a:ext cx="37465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67569" y="1143000"/>
            <a:ext cx="740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Pukhov</a:t>
            </a:r>
            <a:r>
              <a:rPr lang="en-US" sz="1800" dirty="0"/>
              <a:t> et al., </a:t>
            </a:r>
            <a:r>
              <a:rPr lang="en-US" sz="1800" dirty="0" err="1"/>
              <a:t>Phys</a:t>
            </a:r>
            <a:r>
              <a:rPr lang="en-US" sz="1800" dirty="0"/>
              <a:t> Rev </a:t>
            </a:r>
            <a:r>
              <a:rPr lang="en-US" sz="1800" dirty="0" err="1"/>
              <a:t>Lett</a:t>
            </a:r>
            <a:r>
              <a:rPr lang="en-US" sz="1800" dirty="0"/>
              <a:t> (2011</a:t>
            </a:r>
            <a:r>
              <a:rPr lang="en-US" sz="1800" dirty="0" smtClean="0"/>
              <a:t>), C. Schroeder </a:t>
            </a:r>
            <a:r>
              <a:rPr lang="en-US" sz="1800" dirty="0"/>
              <a:t>et al., </a:t>
            </a:r>
            <a:r>
              <a:rPr lang="en-US" sz="1800" dirty="0" err="1"/>
              <a:t>Phys</a:t>
            </a:r>
            <a:r>
              <a:rPr lang="en-US" sz="1800" dirty="0"/>
              <a:t> Rev </a:t>
            </a:r>
            <a:r>
              <a:rPr lang="en-US" sz="1800" dirty="0" err="1"/>
              <a:t>Lett</a:t>
            </a:r>
            <a:r>
              <a:rPr lang="en-US" sz="1800" dirty="0"/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179240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Comparison </a:t>
            </a:r>
            <a:b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theory </a:t>
            </a:r>
            <a:r>
              <a:rPr lang="en-US" sz="2800" b="1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vs</a:t>
            </a: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 simulation</a:t>
            </a:r>
            <a:endParaRPr lang="de-DE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95400" y="1828800"/>
            <a:ext cx="6007799" cy="4194813"/>
            <a:chOff x="12001" y="3286871"/>
            <a:chExt cx="3846041" cy="2685413"/>
          </a:xfrm>
        </p:grpSpPr>
        <p:sp>
          <p:nvSpPr>
            <p:cNvPr id="6" name="TextBox 5"/>
            <p:cNvSpPr txBox="1"/>
            <p:nvPr/>
          </p:nvSpPr>
          <p:spPr>
            <a:xfrm>
              <a:off x="12001" y="4013758"/>
              <a:ext cx="461665" cy="121603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v</a:t>
              </a:r>
              <a:r>
                <a:rPr lang="en-US" baseline="-25000" dirty="0" err="1" smtClean="0"/>
                <a:t>ph</a:t>
              </a:r>
              <a:r>
                <a:rPr lang="en-US" dirty="0" smtClean="0"/>
                <a:t> – c )/ c  </a:t>
              </a:r>
              <a:endParaRPr lang="de-DE" baseline="30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5674" y="3512187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0</a:t>
              </a:r>
              <a:endParaRPr lang="de-DE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5674" y="4078959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</a:t>
              </a:r>
              <a:endParaRPr lang="de-DE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674" y="4736323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-2</a:t>
              </a:r>
              <a:endParaRPr lang="de-DE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1698" y="56029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de-D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5794" y="560295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de-D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7882" y="559366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de-DE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3389" y="5589240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x/2p</a:t>
              </a:r>
              <a:endParaRPr lang="de-DE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53650" y="3790927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i="1" dirty="0"/>
                <a:t>c</a:t>
              </a:r>
              <a:r>
                <a:rPr lang="en-US" dirty="0" smtClean="0"/>
                <a:t>)</a:t>
              </a:r>
              <a:endParaRPr lang="de-DE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6419" y="3286871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10</a:t>
              </a:r>
              <a:r>
                <a:rPr lang="en-US" baseline="30000" dirty="0" smtClean="0"/>
                <a:t>-4</a:t>
              </a:r>
              <a:endParaRPr lang="de-DE" baseline="30000" dirty="0" smtClean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92" y="3679452"/>
              <a:ext cx="2735796" cy="190905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5583128" y="1123890"/>
            <a:ext cx="348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Pukhov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Phys</a:t>
            </a:r>
            <a:r>
              <a:rPr lang="en-US" sz="1800" dirty="0" smtClean="0"/>
              <a:t> Rev </a:t>
            </a:r>
            <a:r>
              <a:rPr lang="en-US" sz="1800" dirty="0" err="1" smtClean="0"/>
              <a:t>Lett</a:t>
            </a:r>
            <a:r>
              <a:rPr lang="en-US" sz="1800" dirty="0" smtClean="0"/>
              <a:t> (2011)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1853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533400"/>
          </a:xfrm>
        </p:spPr>
        <p:txBody>
          <a:bodyPr/>
          <a:lstStyle/>
          <a:p>
            <a:pPr eaLnBrk="1" hangingPunct="1"/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Phase velocity of the wake</a:t>
            </a:r>
            <a:endParaRPr lang="de-DE" sz="2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4500" y="1946068"/>
            <a:ext cx="298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wake is slowed down. Its minimum gamma-factor is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baseline="-25000" dirty="0" err="1" smtClean="0"/>
              <a:t>min</a:t>
            </a:r>
            <a:r>
              <a:rPr lang="en-US" dirty="0" smtClean="0"/>
              <a:t>~ 40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is order of magnitude below that of the beam</a:t>
            </a:r>
            <a:endParaRPr lang="de-DE" dirty="0"/>
          </a:p>
        </p:txBody>
      </p:sp>
      <p:grpSp>
        <p:nvGrpSpPr>
          <p:cNvPr id="15" name="Group 14"/>
          <p:cNvGrpSpPr/>
          <p:nvPr/>
        </p:nvGrpSpPr>
        <p:grpSpPr>
          <a:xfrm>
            <a:off x="4304924" y="1872643"/>
            <a:ext cx="4153276" cy="4147157"/>
            <a:chOff x="957946" y="950690"/>
            <a:chExt cx="4183653" cy="4177490"/>
          </a:xfrm>
        </p:grpSpPr>
        <p:sp>
          <p:nvSpPr>
            <p:cNvPr id="16" name="TextBox 15"/>
            <p:cNvSpPr txBox="1"/>
            <p:nvPr/>
          </p:nvSpPr>
          <p:spPr>
            <a:xfrm>
              <a:off x="4107114" y="1109125"/>
              <a:ext cx="486355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</a:t>
              </a:r>
              <a:r>
                <a:rPr lang="en-US" sz="2000" i="1" dirty="0"/>
                <a:t>b</a:t>
              </a:r>
              <a:r>
                <a:rPr lang="en-US" sz="2000" dirty="0" smtClean="0"/>
                <a:t>)</a:t>
              </a:r>
              <a:endParaRPr lang="de-DE" sz="2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75656" y="4653136"/>
              <a:ext cx="673664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Z, m</a:t>
              </a:r>
              <a:endParaRPr lang="de-DE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75656" y="1063348"/>
              <a:ext cx="2199582" cy="403036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2000" dirty="0" smtClean="0"/>
                <a:t>(</a:t>
              </a:r>
              <a:r>
                <a:rPr lang="en-US" sz="2000" dirty="0" err="1" smtClean="0"/>
                <a:t>v</a:t>
              </a:r>
              <a:r>
                <a:rPr lang="en-US" sz="2000" baseline="-25000" dirty="0" err="1" smtClean="0"/>
                <a:t>ph</a:t>
              </a:r>
              <a:r>
                <a:rPr lang="en-US" sz="2000" dirty="0" smtClean="0"/>
                <a:t> – c )/ c,  x10</a:t>
              </a:r>
              <a:r>
                <a:rPr lang="en-US" sz="2000" baseline="30000" dirty="0" smtClean="0"/>
                <a:t>-4</a:t>
              </a:r>
              <a:r>
                <a:rPr lang="en-US" sz="2000" dirty="0" smtClean="0"/>
                <a:t>  </a:t>
              </a:r>
              <a:endParaRPr lang="de-DE" sz="2000" baseline="30000" dirty="0"/>
            </a:p>
          </p:txBody>
        </p:sp>
        <p:pic>
          <p:nvPicPr>
            <p:cNvPr id="19" name="Picture 3" descr="D:\sasha\articles\Kumar\Vph\PDW021_PhaseVel2_surfac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484784"/>
              <a:ext cx="3321193" cy="3229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>
            <a:xfrm flipH="1">
              <a:off x="3635898" y="3789039"/>
              <a:ext cx="1016935" cy="936105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485697" y="4436922"/>
              <a:ext cx="655902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pitchFamily="18" charset="2"/>
                </a:rPr>
                <a:t>x/2p</a:t>
              </a:r>
              <a:endParaRPr lang="de-DE" sz="20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1331640" y="4149080"/>
              <a:ext cx="2304256" cy="576064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331640" y="950690"/>
              <a:ext cx="0" cy="319839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491880" y="4725144"/>
              <a:ext cx="315195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de-DE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39752" y="4499829"/>
              <a:ext cx="315195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5</a:t>
              </a:r>
              <a:endParaRPr lang="de-DE" sz="2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59632" y="4211796"/>
              <a:ext cx="444373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de-DE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9954" y="1628800"/>
              <a:ext cx="315195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de-DE" sz="2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71600" y="2123564"/>
              <a:ext cx="400776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-1</a:t>
              </a:r>
              <a:endParaRPr lang="de-DE" sz="2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71600" y="2636912"/>
              <a:ext cx="400776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-2</a:t>
              </a:r>
              <a:endParaRPr lang="de-DE" sz="2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7946" y="3131676"/>
              <a:ext cx="400776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-3</a:t>
              </a:r>
              <a:endParaRPr lang="de-DE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1600" y="3635732"/>
              <a:ext cx="400776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-4</a:t>
              </a:r>
              <a:endParaRPr lang="de-DE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93566" y="4540478"/>
              <a:ext cx="573551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200</a:t>
              </a:r>
              <a:endParaRPr lang="de-DE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52300" y="4149080"/>
              <a:ext cx="573551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100</a:t>
              </a:r>
              <a:endParaRPr lang="de-DE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02362" y="3707740"/>
              <a:ext cx="315195" cy="403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de-DE" sz="2000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331640" y="1772816"/>
              <a:ext cx="72008" cy="2016224"/>
              <a:chOff x="1331640" y="1772816"/>
              <a:chExt cx="150688" cy="2016224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331640" y="1772816"/>
                <a:ext cx="15068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331640" y="2276872"/>
                <a:ext cx="15068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331640" y="2780928"/>
                <a:ext cx="15068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331640" y="3284984"/>
                <a:ext cx="15068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331640" y="3789040"/>
                <a:ext cx="150688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/>
          <p:cNvSpPr txBox="1"/>
          <p:nvPr/>
        </p:nvSpPr>
        <p:spPr>
          <a:xfrm>
            <a:off x="5583128" y="1154668"/>
            <a:ext cx="348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Pukhov</a:t>
            </a:r>
            <a:r>
              <a:rPr lang="en-US" sz="1800" dirty="0" smtClean="0"/>
              <a:t> et al., </a:t>
            </a:r>
            <a:r>
              <a:rPr lang="en-US" sz="1800" dirty="0" err="1" smtClean="0"/>
              <a:t>Phys</a:t>
            </a:r>
            <a:r>
              <a:rPr lang="en-US" sz="1800" dirty="0" smtClean="0"/>
              <a:t> Rev </a:t>
            </a:r>
            <a:r>
              <a:rPr lang="en-US" sz="1800" dirty="0" err="1" smtClean="0"/>
              <a:t>Lett</a:t>
            </a:r>
            <a:r>
              <a:rPr lang="en-US" sz="1800" dirty="0" smtClean="0"/>
              <a:t> (2011)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93554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injection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1676400"/>
            <a:ext cx="8203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injection after 6 meters, at 0.005 rad angle, 8 MeV electrons</a:t>
            </a:r>
            <a:endParaRPr lang="de-DE" dirty="0"/>
          </a:p>
        </p:txBody>
      </p:sp>
      <p:pic>
        <p:nvPicPr>
          <p:cNvPr id="8" name="InjectionMovieEx_n0_6m_25.05.20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244298"/>
            <a:ext cx="7556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9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injection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1828800"/>
            <a:ext cx="8203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injection after 6 meters, at 0.005 rad angle, 8 MeV electrons</a:t>
            </a:r>
          </a:p>
          <a:p>
            <a:endParaRPr lang="de-DE" dirty="0"/>
          </a:p>
        </p:txBody>
      </p:sp>
      <p:pic>
        <p:nvPicPr>
          <p:cNvPr id="11266" name="Picture 2" descr="D:\sasha\articles\Kumar\Vph\fram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0" y="3048000"/>
            <a:ext cx="8794560" cy="20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19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injection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218" name="Picture 2" descr="D:\sasha\articles\Kumar\Vph\fi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5477"/>
            <a:ext cx="5562600" cy="39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2590800"/>
            <a:ext cx="24641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injection</a:t>
            </a:r>
            <a:br>
              <a:rPr lang="en-US" dirty="0" smtClean="0"/>
            </a:br>
            <a:r>
              <a:rPr lang="en-US" dirty="0" smtClean="0"/>
              <a:t>after 6 meters,</a:t>
            </a:r>
            <a:br>
              <a:rPr lang="en-US" dirty="0" smtClean="0"/>
            </a:br>
            <a:r>
              <a:rPr lang="en-US" dirty="0" smtClean="0"/>
              <a:t>at 0.005 rad angle,</a:t>
            </a:r>
          </a:p>
          <a:p>
            <a:r>
              <a:rPr lang="en-US" dirty="0" smtClean="0"/>
              <a:t>8 MeV electrons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207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533400" y="2286000"/>
            <a:ext cx="7010400" cy="3424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457200" indent="-457200">
              <a:lnSpc>
                <a:spcPct val="80000"/>
              </a:lnSpc>
              <a:buFontTx/>
              <a:buChar char="•"/>
            </a:pPr>
            <a:r>
              <a:rPr lang="en-US" sz="2800" b="1" dirty="0" smtClean="0">
                <a:solidFill>
                  <a:srgbClr val="000099"/>
                </a:solidFill>
              </a:rPr>
              <a:t>Why protons as the driver?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endParaRPr lang="en-US" sz="2800" b="1" dirty="0" smtClean="0">
              <a:solidFill>
                <a:srgbClr val="000099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Char char="•"/>
            </a:pPr>
            <a:r>
              <a:rPr lang="en-US" sz="2800" b="1" dirty="0" smtClean="0">
                <a:solidFill>
                  <a:srgbClr val="000099"/>
                </a:solidFill>
              </a:rPr>
              <a:t>Proton bunch self-modulation in plasma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endParaRPr lang="en-US" sz="2800" b="1" dirty="0" smtClean="0">
              <a:solidFill>
                <a:srgbClr val="000099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Char char="•"/>
            </a:pPr>
            <a:r>
              <a:rPr lang="en-US" sz="2800" b="1" dirty="0" smtClean="0">
                <a:solidFill>
                  <a:srgbClr val="000099"/>
                </a:solidFill>
              </a:rPr>
              <a:t>Phase velocity of the wake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endParaRPr lang="en-US" sz="2800" b="1" dirty="0" smtClean="0">
              <a:solidFill>
                <a:srgbClr val="000099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Char char="•"/>
            </a:pPr>
            <a:r>
              <a:rPr lang="en-US" sz="2800" b="1" dirty="0" smtClean="0">
                <a:solidFill>
                  <a:srgbClr val="000099"/>
                </a:solidFill>
              </a:rPr>
              <a:t>Electron injection </a:t>
            </a:r>
            <a:br>
              <a:rPr lang="en-US" sz="2800" b="1" dirty="0" smtClean="0">
                <a:solidFill>
                  <a:srgbClr val="000099"/>
                </a:solidFill>
              </a:rPr>
            </a:br>
            <a:endParaRPr lang="en-US" sz="2800" b="1" dirty="0" smtClean="0">
              <a:solidFill>
                <a:srgbClr val="000099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Char char="•"/>
            </a:pPr>
            <a:r>
              <a:rPr lang="en-US" sz="2800" b="1" dirty="0" smtClean="0">
                <a:solidFill>
                  <a:srgbClr val="000099"/>
                </a:solidFill>
              </a:rPr>
              <a:t>Towards </a:t>
            </a:r>
            <a:r>
              <a:rPr lang="en-US" sz="2800" b="1" dirty="0" err="1" smtClean="0">
                <a:solidFill>
                  <a:srgbClr val="000099"/>
                </a:solidFill>
              </a:rPr>
              <a:t>TeV</a:t>
            </a:r>
            <a:r>
              <a:rPr lang="en-US" sz="2800" b="1" dirty="0" smtClean="0">
                <a:solidFill>
                  <a:srgbClr val="000099"/>
                </a:solidFill>
              </a:rPr>
              <a:t> energies</a:t>
            </a:r>
            <a:endParaRPr lang="en-US" sz="2800" b="1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endParaRPr lang="en-US" sz="2800" b="1" baseline="30000" dirty="0" smtClean="0">
              <a:solidFill>
                <a:srgbClr val="000099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dirty="0" smtClean="0"/>
              <a:t>Outline</a:t>
            </a:r>
            <a:endParaRPr lang="de-DE" sz="2500" b="1" dirty="0"/>
          </a:p>
        </p:txBody>
      </p:sp>
    </p:spTree>
    <p:extLst>
      <p:ext uri="{BB962C8B-B14F-4D97-AF65-F5344CB8AC3E}">
        <p14:creationId xmlns:p14="http://schemas.microsoft.com/office/powerpoint/2010/main" val="3331836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0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0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dirty="0" smtClean="0"/>
              <a:t>PDPWA at CERN</a:t>
            </a:r>
            <a:endParaRPr lang="de-DE" sz="25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828800"/>
            <a:ext cx="617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dirty="0">
                <a:hlinkClick r:id="rId2"/>
              </a:rPr>
              <a:t>European Network on Novel Accelerators </a:t>
            </a:r>
            <a:r>
              <a:rPr lang="en-US" sz="2000" dirty="0" smtClean="0"/>
              <a:t>, lead by </a:t>
            </a:r>
            <a:r>
              <a:rPr lang="en-US" sz="2000" b="1" dirty="0" smtClean="0"/>
              <a:t>CERN</a:t>
            </a:r>
            <a:endParaRPr lang="en-US" sz="2000" b="1" dirty="0"/>
          </a:p>
        </p:txBody>
      </p:sp>
      <p:pic>
        <p:nvPicPr>
          <p:cNvPr id="10" name="Picture 9" descr="D:\sasha\conf\2010\Chiemsee\CCnew3_02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556846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5133" y="2514600"/>
            <a:ext cx="2970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First proton-driven plasma wake field acceleration </a:t>
            </a:r>
            <a:r>
              <a:rPr lang="en-US" sz="2000" dirty="0" smtClean="0"/>
              <a:t>workshop held at </a:t>
            </a:r>
            <a:r>
              <a:rPr lang="en-US" sz="2000" b="1" dirty="0" smtClean="0"/>
              <a:t>LHC</a:t>
            </a:r>
          </a:p>
          <a:p>
            <a:r>
              <a:rPr lang="en-US" sz="2000" dirty="0" smtClean="0"/>
              <a:t>Dec. 2009</a:t>
            </a:r>
            <a:endParaRPr lang="de-DE" sz="2000" dirty="0"/>
          </a:p>
        </p:txBody>
      </p:sp>
      <p:sp>
        <p:nvSpPr>
          <p:cNvPr id="12" name="Rectangle 11"/>
          <p:cNvSpPr/>
          <p:nvPr/>
        </p:nvSpPr>
        <p:spPr>
          <a:xfrm>
            <a:off x="533400" y="4162961"/>
            <a:ext cx="2970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Pilot experiment:</a:t>
            </a:r>
          </a:p>
          <a:p>
            <a:r>
              <a:rPr lang="en-US" sz="2000" dirty="0" err="1" smtClean="0"/>
              <a:t>Demostrate</a:t>
            </a:r>
            <a:r>
              <a:rPr lang="en-US" sz="2000" dirty="0" smtClean="0"/>
              <a:t> 1 </a:t>
            </a:r>
            <a:r>
              <a:rPr lang="en-US" sz="2000" dirty="0" err="1" smtClean="0"/>
              <a:t>GeV</a:t>
            </a:r>
            <a:r>
              <a:rPr lang="en-US" sz="2000" dirty="0" smtClean="0"/>
              <a:t> gain </a:t>
            </a:r>
            <a:br>
              <a:rPr lang="en-US" sz="2000" dirty="0" smtClean="0"/>
            </a:br>
            <a:r>
              <a:rPr lang="en-US" sz="2000" dirty="0" smtClean="0"/>
              <a:t>in 10 meters using</a:t>
            </a:r>
            <a:br>
              <a:rPr lang="en-US" sz="2000" dirty="0" smtClean="0"/>
            </a:br>
            <a:r>
              <a:rPr lang="en-US" sz="2000" dirty="0" smtClean="0"/>
              <a:t>SPS driver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83218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accelerating field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0455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2" name="Picture 2" descr="D:\sasha\conf\2012\Wuppertal\caldwell_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43480"/>
            <a:ext cx="9104330" cy="63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38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87746" name="Picture 2" descr="D:\sasha\conf\2012\Wuppertal\caldwell_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9400"/>
            <a:ext cx="9017401" cy="60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49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88770" name="Picture 2" descr="D:\sasha\conf\2012\Wuppertal\caldwell_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23594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3146-5383-4959-B0A1-BB319DCD3704}" type="datetime1">
              <a:rPr lang="en-US" smtClean="0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pukhov@tp1.uni-duesseldorf.de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B3DC-F39B-49F4-84B6-E69BD66414AD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89794" name="Picture 2" descr="D:\sasha\conf\2012\Wuppertal\caldwell_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765566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9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3146-5383-4959-B0A1-BB319DCD3704}" type="datetime1">
              <a:rPr lang="en-US" smtClean="0">
                <a:solidFill>
                  <a:srgbClr val="000000"/>
                </a:solidFill>
              </a:rPr>
              <a:pPr/>
              <a:t>6/11/2012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pukhov@tp1.uni-duesseldorf.de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0B3DC-F39B-49F4-84B6-E69BD66414AD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3" descr="IMG_05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33400" y="914400"/>
            <a:ext cx="3505200" cy="1927725"/>
          </a:xfrm>
          <a:prstGeom prst="rect">
            <a:avLst/>
          </a:prstGeom>
        </p:spPr>
      </p:pic>
      <p:pic>
        <p:nvPicPr>
          <p:cNvPr id="290818" name="Picture 2" descr="D:\sasha\conf\2012\Fra\IMG_4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1"/>
            <a:ext cx="3910497" cy="18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19" name="Picture 3" descr="D:\sasha\conf\2012\Fra\IMG_03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5849" y="3181351"/>
            <a:ext cx="24003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0" name="Picture 4" descr="D:\sasha\conf\2012\Fra\IMG_03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9570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300335"/>
            <a:ext cx="534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Discharge plasma source at MPP, Munich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2600" y="3043535"/>
            <a:ext cx="5310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Helicon plasma source at IPP, Greifswald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2" descr="C:\Dokumente und Einstellungen\Alexander Pukhov\Eigene Dateien\Eigene Bilder\SPSC_27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49927"/>
            <a:ext cx="7541413" cy="43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4748" y="1047690"/>
            <a:ext cx="5254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Caldwell, </a:t>
            </a:r>
            <a:r>
              <a:rPr lang="en-US" sz="2000" dirty="0" err="1" smtClean="0"/>
              <a:t>Lotov</a:t>
            </a:r>
            <a:r>
              <a:rPr lang="en-US" sz="2000" dirty="0" smtClean="0"/>
              <a:t>, Phys. Plasmas </a:t>
            </a:r>
            <a:r>
              <a:rPr lang="en-US" sz="2000" b="1" dirty="0" smtClean="0"/>
              <a:t>18</a:t>
            </a:r>
            <a:r>
              <a:rPr lang="en-US" sz="2000" dirty="0" smtClean="0"/>
              <a:t>, 13101 (2011)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050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93890" name="Picture 2" descr="D:\sasha\conf\2012\Fra\sps_compres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" y="228600"/>
            <a:ext cx="91192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359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Livingston plot shows saturation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80580" name="Picture 4" descr="D:\sasha\conf\2012\Wuppertal\livingston ac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627934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2057400"/>
            <a:ext cx="1627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</a:t>
            </a:r>
            <a:br>
              <a:rPr lang="en-US" dirty="0" smtClean="0"/>
            </a:br>
            <a:r>
              <a:rPr lang="en-US" dirty="0" smtClean="0"/>
              <a:t>technology </a:t>
            </a:r>
            <a:br>
              <a:rPr lang="en-US" dirty="0" smtClean="0"/>
            </a:br>
            <a:r>
              <a:rPr lang="en-US" dirty="0" smtClean="0"/>
              <a:t>is required!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60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Why a linear collider</a:t>
            </a:r>
            <a:br>
              <a:rPr lang="en-US" sz="2400" b="1" dirty="0"/>
            </a:br>
            <a:r>
              <a:rPr lang="en-US" sz="2400" b="1" dirty="0" smtClean="0"/>
              <a:t>			or </a:t>
            </a:r>
            <a:r>
              <a:rPr lang="en-US" sz="2400" b="1" dirty="0" err="1"/>
              <a:t>muon</a:t>
            </a:r>
            <a:r>
              <a:rPr lang="en-US" sz="2400" b="1" dirty="0"/>
              <a:t> collider?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79554" name="Picture 2" descr="D:\sasha\conf\2012\Wuppertal\protons collid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347965" cy="150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381" y="3714690"/>
            <a:ext cx="8278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Leptons preferred: collide point-like particles rather than complex objects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572000"/>
            <a:ext cx="5611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But, particles radiate when accelerated, power as </a:t>
            </a:r>
            <a:endParaRPr lang="en-US" sz="2000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331944"/>
              </p:ext>
            </p:extLst>
          </p:nvPr>
        </p:nvGraphicFramePr>
        <p:xfrm>
          <a:off x="6324600" y="4191000"/>
          <a:ext cx="1447800" cy="1071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82" name="Equation" r:id="rId4" imgW="634680" imgH="469800" progId="Equation.3">
                  <p:embed/>
                </p:oleObj>
              </mc:Choice>
              <mc:Fallback>
                <p:oleObj name="Equation" r:id="rId4" imgW="63468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600" y="4191000"/>
                        <a:ext cx="1447800" cy="1071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3400" y="5391090"/>
            <a:ext cx="588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Need linear accelerator or heavy particles (large </a:t>
            </a:r>
            <a:r>
              <a:rPr lang="en-US" sz="2000" b="1" i="1" dirty="0" smtClean="0"/>
              <a:t>m</a:t>
            </a:r>
            <a:r>
              <a:rPr lang="en-US" sz="2000" b="1" dirty="0" smtClean="0"/>
              <a:t>)!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3241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15"/>
            <a:ext cx="9144000" cy="64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749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457200"/>
            <a:ext cx="7045325" cy="838200"/>
          </a:xfrm>
        </p:spPr>
        <p:txBody>
          <a:bodyPr/>
          <a:lstStyle/>
          <a:p>
            <a:r>
              <a:rPr lang="en-US" sz="2400" b="1" dirty="0"/>
              <a:t>New Livingston plot: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			plasma </a:t>
            </a:r>
            <a:r>
              <a:rPr lang="en-US" sz="2400" b="1" dirty="0"/>
              <a:t>acceleration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85699" name="Picture 3" descr="D:\sasha\conf\2012\Wuppertal\caldwell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924800" cy="56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40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 smtClean="0"/>
              <a:t>Nonlinear “blowout” regime</a:t>
            </a:r>
            <a:endParaRPr lang="de-DE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5757F-172B-4334-BB00-22DC4161841C}" type="datetime1">
              <a:rPr lang="de-DE" smtClean="0"/>
              <a:pPr/>
              <a:t>11.06.2012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pukhov@tp1.uni-duesseldorf.de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30D-FE06-405F-8E60-16169E72250F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7" name="Picture 4" descr="bubble_jos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514600"/>
            <a:ext cx="6058624" cy="3263392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44728" y="5329535"/>
            <a:ext cx="2323072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Ch. Joshi, UCLA</a:t>
            </a:r>
            <a:endParaRPr lang="ru-RU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4200" y="1905000"/>
            <a:ext cx="705513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Electron beam driven wake field in the blowout regime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35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Transformer ratio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6/11/2012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964035"/>
            <a:ext cx="460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not continue with electrons???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357735"/>
            <a:ext cx="803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fundamental limit on energy gain (symmetric driver):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011516"/>
              </p:ext>
            </p:extLst>
          </p:nvPr>
        </p:nvGraphicFramePr>
        <p:xfrm>
          <a:off x="2967038" y="3048000"/>
          <a:ext cx="1947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71" name="Equation" r:id="rId3" imgW="1002960" imgH="431640" progId="Equation.3">
                  <p:embed/>
                </p:oleObj>
              </mc:Choice>
              <mc:Fallback>
                <p:oleObj name="Equation" r:id="rId3" imgW="10029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7038" y="3048000"/>
                        <a:ext cx="1947862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" y="4114800"/>
            <a:ext cx="7086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means that </a:t>
            </a:r>
            <a:r>
              <a:rPr lang="en-US" b="1" dirty="0" smtClean="0"/>
              <a:t>many stages </a:t>
            </a:r>
            <a:r>
              <a:rPr lang="en-US" dirty="0" smtClean="0"/>
              <a:t>are required to reach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from known e-beams (SLAC has 45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TeV</a:t>
            </a:r>
            <a:r>
              <a:rPr lang="en-US" dirty="0" smtClean="0"/>
              <a:t> proton bunches exist today. So, why not use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62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uggets2004">
  <a:themeElements>
    <a:clrScheme name="nuggets2004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uggets2004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ggets200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ggets200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945</Words>
  <Application>Microsoft Office PowerPoint</Application>
  <PresentationFormat>On-screen Show (4:3)</PresentationFormat>
  <Paragraphs>261</Paragraphs>
  <Slides>37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nuggets2004</vt:lpstr>
      <vt:lpstr>Profile</vt:lpstr>
      <vt:lpstr>Custom Design</vt:lpstr>
      <vt:lpstr>3_Default Design</vt:lpstr>
      <vt:lpstr>Equation</vt:lpstr>
      <vt:lpstr>Formel</vt:lpstr>
      <vt:lpstr>PowerPoint Presentation</vt:lpstr>
      <vt:lpstr>PDPWA collaboration</vt:lpstr>
      <vt:lpstr>Outline</vt:lpstr>
      <vt:lpstr>Livingston plot shows saturation</vt:lpstr>
      <vt:lpstr>Why a linear collider    or muon collider?</vt:lpstr>
      <vt:lpstr>PowerPoint Presentation</vt:lpstr>
      <vt:lpstr>New Livingston plot:     plasma acceleration</vt:lpstr>
      <vt:lpstr>Nonlinear “blowout” regime</vt:lpstr>
      <vt:lpstr>Transformer ratio</vt:lpstr>
      <vt:lpstr>Proton driven wake fields</vt:lpstr>
      <vt:lpstr>Possible accelerator</vt:lpstr>
      <vt:lpstr>Short proton driver, twp~1: Excellent wakefield generation </vt:lpstr>
      <vt:lpstr>Phase space evolution</vt:lpstr>
      <vt:lpstr>Problem:  proton beams are too long</vt:lpstr>
      <vt:lpstr>Self-modulation instability</vt:lpstr>
      <vt:lpstr>Proton beam  self-modulation in plasmas</vt:lpstr>
      <vt:lpstr>Beam self-modulation  3D PIC results</vt:lpstr>
      <vt:lpstr>Numerical challenges</vt:lpstr>
      <vt:lpstr>SPS bunch simulations</vt:lpstr>
      <vt:lpstr>Expected accelerating field</vt:lpstr>
      <vt:lpstr>Electron injection into wake</vt:lpstr>
      <vt:lpstr>Electron phase space</vt:lpstr>
      <vt:lpstr>Energy gain</vt:lpstr>
      <vt:lpstr>Analytical theory</vt:lpstr>
      <vt:lpstr>Comparison  theory vs simulation</vt:lpstr>
      <vt:lpstr>Phase velocity of the wake</vt:lpstr>
      <vt:lpstr>Electron injection</vt:lpstr>
      <vt:lpstr>Electron injection</vt:lpstr>
      <vt:lpstr>Electron injection</vt:lpstr>
      <vt:lpstr>PDPWA at CERN</vt:lpstr>
      <vt:lpstr>Expected accelerating field</vt:lpstr>
      <vt:lpstr>PowerPoint Presentation</vt:lpstr>
      <vt:lpstr>PowerPoint Presentation</vt:lpstr>
      <vt:lpstr>PowerPoint Presentation</vt:lpstr>
      <vt:lpstr>PowerPoint Presentation</vt:lpstr>
      <vt:lpstr>Outlook</vt:lpstr>
      <vt:lpstr>PowerPoint Presentation</vt:lpstr>
    </vt:vector>
  </TitlesOfParts>
  <Company>Theoretische Physik, Uni-Düsseldorf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as a Powerful Wiggler: X-Rays from GeV e- bunches in Laser-Plasma Channels</dc:title>
  <dc:creator>Preferred Customer</dc:creator>
  <cp:lastModifiedBy>Alexander Pukhov</cp:lastModifiedBy>
  <cp:revision>542</cp:revision>
  <dcterms:created xsi:type="dcterms:W3CDTF">2002-06-03T16:08:02Z</dcterms:created>
  <dcterms:modified xsi:type="dcterms:W3CDTF">2012-06-11T14:40:47Z</dcterms:modified>
</cp:coreProperties>
</file>